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99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424" r:id="rId17"/>
    <p:sldId id="382" r:id="rId18"/>
    <p:sldId id="383" r:id="rId19"/>
    <p:sldId id="425" r:id="rId20"/>
    <p:sldId id="384" r:id="rId21"/>
    <p:sldId id="385" r:id="rId22"/>
    <p:sldId id="350" r:id="rId23"/>
    <p:sldId id="426" r:id="rId24"/>
    <p:sldId id="345" r:id="rId25"/>
    <p:sldId id="346" r:id="rId26"/>
    <p:sldId id="334" r:id="rId27"/>
    <p:sldId id="418" r:id="rId28"/>
    <p:sldId id="348" r:id="rId29"/>
    <p:sldId id="405" r:id="rId30"/>
    <p:sldId id="329" r:id="rId31"/>
    <p:sldId id="389" r:id="rId32"/>
    <p:sldId id="362" r:id="rId33"/>
    <p:sldId id="330" r:id="rId34"/>
    <p:sldId id="407" r:id="rId35"/>
    <p:sldId id="406" r:id="rId36"/>
    <p:sldId id="409" r:id="rId37"/>
    <p:sldId id="408" r:id="rId38"/>
    <p:sldId id="335" r:id="rId39"/>
    <p:sldId id="402" r:id="rId40"/>
    <p:sldId id="403" r:id="rId41"/>
    <p:sldId id="404" r:id="rId42"/>
    <p:sldId id="331" r:id="rId43"/>
    <p:sldId id="347" r:id="rId44"/>
    <p:sldId id="394" r:id="rId45"/>
    <p:sldId id="393" r:id="rId46"/>
    <p:sldId id="332" r:id="rId47"/>
    <p:sldId id="396" r:id="rId48"/>
    <p:sldId id="397" r:id="rId49"/>
    <p:sldId id="399" r:id="rId50"/>
    <p:sldId id="381" r:id="rId51"/>
    <p:sldId id="398" r:id="rId52"/>
    <p:sldId id="400" r:id="rId53"/>
    <p:sldId id="401" r:id="rId54"/>
    <p:sldId id="336" r:id="rId55"/>
    <p:sldId id="337" r:id="rId56"/>
    <p:sldId id="338" r:id="rId57"/>
    <p:sldId id="339" r:id="rId58"/>
    <p:sldId id="340" r:id="rId59"/>
    <p:sldId id="390" r:id="rId60"/>
    <p:sldId id="391" r:id="rId61"/>
    <p:sldId id="392" r:id="rId62"/>
    <p:sldId id="353" r:id="rId63"/>
    <p:sldId id="354" r:id="rId64"/>
    <p:sldId id="367" r:id="rId65"/>
    <p:sldId id="355" r:id="rId66"/>
    <p:sldId id="419" r:id="rId67"/>
    <p:sldId id="356" r:id="rId68"/>
    <p:sldId id="388" r:id="rId69"/>
    <p:sldId id="369" r:id="rId70"/>
    <p:sldId id="417" r:id="rId71"/>
    <p:sldId id="420" r:id="rId72"/>
    <p:sldId id="421" r:id="rId73"/>
    <p:sldId id="422" r:id="rId74"/>
    <p:sldId id="363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357" r:id="rId83"/>
    <p:sldId id="358" r:id="rId84"/>
    <p:sldId id="359" r:id="rId85"/>
    <p:sldId id="360" r:id="rId86"/>
    <p:sldId id="365" r:id="rId87"/>
    <p:sldId id="370" r:id="rId88"/>
    <p:sldId id="361" r:id="rId89"/>
    <p:sldId id="366" r:id="rId90"/>
    <p:sldId id="371" r:id="rId91"/>
    <p:sldId id="374" r:id="rId92"/>
    <p:sldId id="375" r:id="rId93"/>
    <p:sldId id="423" r:id="rId94"/>
    <p:sldId id="376" r:id="rId95"/>
    <p:sldId id="395" r:id="rId96"/>
    <p:sldId id="368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0" autoAdjust="0"/>
    <p:restoredTop sz="96618" autoAdjust="0"/>
  </p:normalViewPr>
  <p:slideViewPr>
    <p:cSldViewPr>
      <p:cViewPr varScale="1">
        <p:scale>
          <a:sx n="112" d="100"/>
          <a:sy n="112" d="100"/>
        </p:scale>
        <p:origin x="120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2017-07-04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1.png"/><Relationship Id="rId4" Type="http://schemas.openxmlformats.org/officeDocument/2006/relationships/video" Target="../media/media7.mp4"/><Relationship Id="rId9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aoxuefeng.com/wiki/0013739516305929606dd18361248578c67b8067c8c017b000" TargetMode="Externa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9609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config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55673"/>
            <a:ext cx="6624736" cy="60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8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200197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5217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本地版本库</a:t>
            </a:r>
            <a:r>
              <a:rPr lang="en-US" altLang="zh-CN" dirty="0" smtClean="0"/>
              <a:t>(Local Repository)</a:t>
            </a:r>
          </a:p>
          <a:p>
            <a:pPr marL="457200" lvl="1" indent="0">
              <a:buNone/>
            </a:pPr>
            <a:r>
              <a:rPr lang="zh-CN" altLang="en-US" sz="1800" dirty="0"/>
              <a:t>工作区中有一个隐藏文件夹 </a:t>
            </a:r>
            <a:r>
              <a:rPr lang="en-US" altLang="zh-CN" sz="1800" dirty="0"/>
              <a:t>.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，严格意义上，这个不属于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工作区，而是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的本地版本库。</a:t>
            </a:r>
            <a:endParaRPr lang="en-US" altLang="zh-CN" sz="1800" dirty="0"/>
          </a:p>
          <a:p>
            <a:r>
              <a:rPr lang="zh-CN" altLang="en-US" dirty="0"/>
              <a:t>缓存区</a:t>
            </a:r>
            <a:r>
              <a:rPr lang="en-US" altLang="zh-CN" dirty="0"/>
              <a:t>(Stage/Index</a:t>
            </a:r>
            <a:r>
              <a:rPr lang="en-US" altLang="zh-CN" dirty="0" smtClean="0"/>
              <a:t>)</a:t>
            </a:r>
          </a:p>
          <a:p>
            <a:pPr marL="457200" lvl="1" indent="0">
              <a:buNone/>
            </a:pPr>
            <a:r>
              <a:rPr lang="zh-CN" altLang="en-US" sz="1800" dirty="0"/>
              <a:t>在本地版本库</a:t>
            </a:r>
            <a:r>
              <a:rPr lang="en-US" altLang="zh-CN" sz="1800" dirty="0"/>
              <a:t>.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中有一个重要的组成部分就是称之为缓存区的</a:t>
            </a:r>
            <a:r>
              <a:rPr lang="en-US" altLang="zh-CN" sz="1800" dirty="0"/>
              <a:t>stage</a:t>
            </a:r>
            <a:r>
              <a:rPr lang="zh-CN" altLang="en-US" sz="1800" dirty="0"/>
              <a:t>或</a:t>
            </a:r>
            <a:r>
              <a:rPr lang="en-US" altLang="zh-CN" sz="1800" dirty="0"/>
              <a:t>index</a:t>
            </a:r>
            <a:r>
              <a:rPr lang="zh-CN" altLang="en-US" sz="1800" dirty="0"/>
              <a:t>，需要提交的文件使用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</a:t>
            </a:r>
            <a:r>
              <a:rPr lang="zh-CN" altLang="en-US" sz="1800" dirty="0"/>
              <a:t>放到缓存区，然后再使用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</a:t>
            </a:r>
            <a:r>
              <a:rPr lang="zh-CN" altLang="en-US" sz="1800" dirty="0"/>
              <a:t>一次性将缓存区中的内容提交到本地仓库</a:t>
            </a:r>
            <a:r>
              <a:rPr lang="en-US" altLang="zh-CN" sz="1800" dirty="0"/>
              <a:t>/</a:t>
            </a:r>
            <a:r>
              <a:rPr lang="zh-CN" altLang="en-US" sz="1800" dirty="0"/>
              <a:t>本地版本库。</a:t>
            </a:r>
            <a:endParaRPr lang="en-US" altLang="zh-CN" sz="1800" dirty="0"/>
          </a:p>
          <a:p>
            <a:r>
              <a:rPr lang="zh-CN" altLang="en-US" dirty="0" smtClean="0"/>
              <a:t>远程版本库</a:t>
            </a:r>
            <a:r>
              <a:rPr lang="en-US" altLang="zh-CN" dirty="0" smtClean="0"/>
              <a:t>(Remote Repository)</a:t>
            </a:r>
          </a:p>
          <a:p>
            <a:pPr marL="457200" lvl="1" indent="0">
              <a:buNone/>
            </a:pPr>
            <a:r>
              <a:rPr lang="zh-CN" altLang="en-US" sz="1800" dirty="0" smtClean="0"/>
              <a:t>远程仓库为放置于远程服务器或者</a:t>
            </a:r>
            <a:r>
              <a:rPr lang="en-US" altLang="zh-CN" sz="1800" dirty="0" smtClean="0"/>
              <a:t>GitHub</a:t>
            </a:r>
            <a:r>
              <a:rPr lang="zh-CN" altLang="en-US" sz="1800" dirty="0" smtClean="0"/>
              <a:t>上的</a:t>
            </a:r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仓库，方便多人协作等工作，每个人都可以使用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pull/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push</a:t>
            </a:r>
            <a:r>
              <a:rPr lang="zh-CN" altLang="en-US" sz="1800" dirty="0" smtClean="0"/>
              <a:t>来保持本地仓库与远程仓库的同步。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56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smtClean="0"/>
              <a:t>本地仓库</a:t>
            </a:r>
            <a:r>
              <a:rPr lang="en-US" altLang="zh-CN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2636912"/>
            <a:ext cx="6838095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.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branch,</a:t>
            </a:r>
            <a:r>
              <a:rPr lang="zh-CN" altLang="en-US" sz="2600" dirty="0" smtClean="0">
                <a:solidFill>
                  <a:srgbClr val="FF0000"/>
                </a:solidFill>
              </a:rPr>
              <a:t>因此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HEAD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 smtClean="0">
                <a:solidFill>
                  <a:srgbClr val="FF0000"/>
                </a:solidFill>
              </a:rPr>
              <a:t>为 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>
                <a:solidFill>
                  <a:srgbClr val="FF0000"/>
                </a:solidFill>
              </a:rPr>
              <a:t>中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为当前分支的特殊情况。</a:t>
            </a:r>
            <a:endParaRPr lang="en-US" altLang="zh-CN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--cached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上的差异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若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为当前分支，则为</a:t>
            </a:r>
            <a:r>
              <a:rPr lang="en-US" altLang="zh-CN" sz="1400" dirty="0" smtClean="0"/>
              <a:t>$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diff HEAD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重置缓存区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，不改变工作区</a:t>
            </a:r>
            <a:r>
              <a:rPr lang="en-US" altLang="zh-CN" sz="1600" dirty="0" smtClean="0"/>
              <a:t>working directory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指针指向</a:t>
            </a:r>
            <a:r>
              <a:rPr lang="en-US" altLang="zh-CN" sz="1600" dirty="0" smtClean="0"/>
              <a:t>SHA1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SHA1 --soft </a:t>
            </a:r>
            <a:r>
              <a:rPr lang="en-US" altLang="zh-CN" sz="1600" dirty="0"/>
              <a:t>//stage</a:t>
            </a:r>
            <a:r>
              <a:rPr lang="zh-CN" altLang="en-US" sz="1600" dirty="0"/>
              <a:t>和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都不变，只改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SHA1 --hard </a:t>
            </a:r>
            <a:r>
              <a:rPr lang="en-US" altLang="zh-CN" sz="1600" dirty="0"/>
              <a:t>//stage</a:t>
            </a:r>
            <a:r>
              <a:rPr lang="zh-CN" altLang="en-US" sz="1600" dirty="0"/>
              <a:t>、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指针都重置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ORIG_HEAD </a:t>
            </a:r>
            <a:r>
              <a:rPr lang="en-US" altLang="zh-CN" sz="1600" dirty="0"/>
              <a:t>//</a:t>
            </a:r>
            <a:r>
              <a:rPr lang="zh-CN" altLang="en-US" sz="1600" dirty="0"/>
              <a:t>回到</a:t>
            </a:r>
            <a:r>
              <a:rPr lang="en-US" altLang="zh-CN" sz="1600" dirty="0"/>
              <a:t>History</a:t>
            </a:r>
            <a:r>
              <a:rPr lang="zh-CN" altLang="en-US" sz="1600" dirty="0"/>
              <a:t>变化前一次的</a:t>
            </a:r>
            <a:r>
              <a:rPr lang="en-US" altLang="zh-CN" sz="1600" dirty="0" smtClean="0"/>
              <a:t>HEAD</a:t>
            </a:r>
            <a:r>
              <a:rPr lang="zh-CN" altLang="en-US" sz="1600" dirty="0"/>
              <a:t>，比如刚执行 </a:t>
            </a:r>
            <a:r>
              <a:rPr lang="en-US" altLang="zh-CN" sz="1600" dirty="0"/>
              <a:t>$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reset --hard SHA1 </a:t>
            </a:r>
            <a:r>
              <a:rPr lang="zh-CN" altLang="en-US" sz="1600" dirty="0"/>
              <a:t>后希望</a:t>
            </a:r>
            <a:r>
              <a:rPr lang="zh-CN" altLang="en-US" sz="1600" dirty="0" smtClean="0"/>
              <a:t>恢复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6428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集中式版本控制系统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819048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 SHA1 </a:t>
            </a:r>
            <a:r>
              <a:rPr lang="en-US" altLang="zh-CN" sz="1500" dirty="0" smtClean="0"/>
              <a:t>//</a:t>
            </a:r>
            <a:r>
              <a:rPr lang="zh-CN" altLang="en-US" sz="1500" dirty="0" smtClean="0"/>
              <a:t>放弃</a:t>
            </a:r>
            <a:r>
              <a:rPr lang="en-US" altLang="zh-CN" sz="1500" dirty="0" smtClean="0"/>
              <a:t>SHA1</a:t>
            </a:r>
            <a:r>
              <a:rPr lang="zh-CN" altLang="en-US" sz="1500" dirty="0" smtClean="0"/>
              <a:t>那一次的改动，会新增加一笔</a:t>
            </a:r>
            <a:r>
              <a:rPr lang="en-US" altLang="zh-CN" sz="1500" dirty="0" smtClean="0"/>
              <a:t>commit</a:t>
            </a:r>
            <a:r>
              <a:rPr lang="zh-CN" altLang="en-US" sz="1500" dirty="0" smtClean="0"/>
              <a:t>来还原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67688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2024238"/>
            <a:ext cx="6876190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分布式版本控制系统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log --pretty=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两者差异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rm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-r </a:t>
            </a:r>
            <a:r>
              <a:rPr lang="en-US" altLang="zh-CN" sz="2800" dirty="0" smtClean="0"/>
              <a:t>folder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递归删除文件夹及其目录下的子文件夹和文件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rm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mv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mv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38174" y="890789"/>
            <a:ext cx="2967159" cy="15772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6" y="2548150"/>
            <a:ext cx="6866667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3809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1900" dirty="0" smtClean="0"/>
              <a:t>$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remote tracking branch</a:t>
            </a:r>
            <a:r>
              <a:rPr lang="zh-CN" altLang="en-US" sz="1600" dirty="0" smtClean="0"/>
              <a:t>，但不</a:t>
            </a:r>
            <a:r>
              <a:rPr lang="en-US" altLang="zh-CN" sz="1600" dirty="0" smtClean="0"/>
              <a:t>merge</a:t>
            </a:r>
            <a:r>
              <a:rPr lang="zh-CN" altLang="en-US" sz="1600" dirty="0" smtClean="0"/>
              <a:t>到</a:t>
            </a:r>
            <a:r>
              <a:rPr lang="en-US" altLang="zh-CN" sz="1600" dirty="0" smtClean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</a:t>
            </a:r>
            <a:r>
              <a:rPr lang="en-US" altLang="zh-CN" sz="1600" dirty="0"/>
              <a:t>merge</a:t>
            </a:r>
            <a:r>
              <a:rPr lang="zh-CN" altLang="en-US" sz="1600" dirty="0"/>
              <a:t>到</a:t>
            </a:r>
            <a:r>
              <a:rPr lang="en-US" altLang="zh-CN" sz="1600" dirty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--rebase 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，自动做</a:t>
            </a:r>
            <a:r>
              <a:rPr lang="en-US" altLang="zh-CN" sz="1600" dirty="0"/>
              <a:t>local branch</a:t>
            </a:r>
            <a:r>
              <a:rPr lang="zh-CN" altLang="en-US" sz="1600" dirty="0"/>
              <a:t>的</a:t>
            </a:r>
            <a:r>
              <a:rPr lang="en-US" altLang="zh-CN" sz="1600" dirty="0"/>
              <a:t>rebase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 origin local-branch  </a:t>
            </a:r>
            <a:r>
              <a:rPr lang="en-US" altLang="zh-CN" sz="1600" dirty="0"/>
              <a:t>//push local-branch</a:t>
            </a:r>
            <a:r>
              <a:rPr lang="zh-CN" altLang="en-US" sz="1600" dirty="0"/>
              <a:t>到服务器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62932"/>
            <a:ext cx="683809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828571" cy="46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552" y="965919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use “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push” to </a:t>
            </a:r>
            <a:r>
              <a:rPr lang="en-US" altLang="zh-CN" sz="2400" dirty="0" smtClean="0">
                <a:solidFill>
                  <a:srgbClr val="FF0000"/>
                </a:solidFill>
              </a:rPr>
              <a:t>publish</a:t>
            </a:r>
            <a:r>
              <a:rPr lang="en-US" altLang="zh-CN" sz="2400" dirty="0" smtClean="0"/>
              <a:t> your local commits.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74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700808"/>
            <a:ext cx="677142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合并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到当前分支，若没有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，则会以</a:t>
            </a:r>
            <a:r>
              <a:rPr lang="en-US" altLang="zh-CN" sz="1600" dirty="0" smtClean="0"/>
              <a:t>fast forward</a:t>
            </a:r>
            <a:r>
              <a:rPr lang="zh-CN" altLang="en-US" sz="1600" dirty="0" smtClean="0"/>
              <a:t>方式直接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，如有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，则需要在</a:t>
            </a:r>
            <a:r>
              <a:rPr lang="en-US" altLang="zh-CN" sz="1600" dirty="0" smtClean="0"/>
              <a:t>resolve conflict</a:t>
            </a:r>
            <a:r>
              <a:rPr lang="zh-CN" altLang="en-US" sz="1600" dirty="0" smtClean="0"/>
              <a:t>后手动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add/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commit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--no-</a:t>
            </a:r>
            <a:r>
              <a:rPr lang="en-US" altLang="zh-CN" sz="2400" dirty="0" err="1" smtClean="0"/>
              <a:t>ff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不做</a:t>
            </a:r>
            <a:r>
              <a:rPr lang="en-US" altLang="zh-CN" sz="1600" dirty="0"/>
              <a:t>fast forward</a:t>
            </a:r>
            <a:r>
              <a:rPr lang="zh-CN" altLang="en-US" sz="1600" dirty="0"/>
              <a:t>的</a:t>
            </a:r>
            <a:r>
              <a:rPr lang="en-US" altLang="zh-CN" sz="1600" dirty="0"/>
              <a:t>merge(always</a:t>
            </a:r>
            <a:r>
              <a:rPr lang="zh-CN" altLang="en-US" sz="1600" dirty="0"/>
              <a:t>产生一个新的</a:t>
            </a:r>
            <a:r>
              <a:rPr lang="en-US" altLang="zh-CN" sz="1600" dirty="0"/>
              <a:t>merge</a:t>
            </a:r>
            <a:r>
              <a:rPr lang="zh-CN" altLang="en-US" sz="1600" dirty="0"/>
              <a:t>节点</a:t>
            </a:r>
            <a:r>
              <a:rPr lang="en-US" altLang="zh-CN" sz="1600" dirty="0"/>
              <a:t>)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--squash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//merge</a:t>
            </a:r>
            <a:r>
              <a:rPr lang="zh-CN" altLang="en-US" sz="1600" dirty="0"/>
              <a:t>时压缩成只有一笔</a:t>
            </a:r>
            <a:r>
              <a:rPr lang="en-US" altLang="zh-CN" sz="1600" dirty="0"/>
              <a:t>merge-commit(merge</a:t>
            </a:r>
            <a:r>
              <a:rPr lang="zh-CN" altLang="en-US" sz="1600" dirty="0"/>
              <a:t>结果在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中，需要手动</a:t>
            </a:r>
            <a:r>
              <a:rPr lang="en-US" altLang="zh-CN" sz="1600" dirty="0"/>
              <a:t>commit</a:t>
            </a:r>
            <a:r>
              <a:rPr lang="zh-CN" altLang="en-US" sz="1600" dirty="0"/>
              <a:t>进去</a:t>
            </a:r>
            <a:r>
              <a:rPr lang="en-US" altLang="zh-CN" sz="1600" dirty="0"/>
              <a:t>)</a:t>
            </a:r>
            <a:r>
              <a:rPr lang="zh-CN" altLang="en-US" sz="1600" dirty="0"/>
              <a:t>，特别适合需要做实验的</a:t>
            </a:r>
            <a:r>
              <a:rPr lang="en-US" altLang="zh-CN" sz="1600" dirty="0"/>
              <a:t>fix bug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4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99656"/>
            <a:ext cx="687619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rebase branch-name [-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以</a:t>
            </a:r>
            <a:r>
              <a:rPr lang="en-US" altLang="zh-CN" sz="1600" dirty="0" smtClean="0"/>
              <a:t>branch-name</a:t>
            </a:r>
            <a:r>
              <a:rPr lang="zh-CN" altLang="en-US" sz="1600" dirty="0" smtClean="0"/>
              <a:t>为起点重新</a:t>
            </a:r>
            <a:r>
              <a:rPr lang="en-US" altLang="zh-CN" sz="1600" dirty="0" smtClean="0"/>
              <a:t>apply</a:t>
            </a:r>
            <a:r>
              <a:rPr lang="zh-CN" altLang="en-US" sz="1600" dirty="0" smtClean="0"/>
              <a:t>改动，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表示交互式</a:t>
            </a:r>
            <a:r>
              <a:rPr lang="en-US" altLang="zh-CN" sz="1600" dirty="0" smtClean="0"/>
              <a:t>rebase(</a:t>
            </a:r>
            <a:r>
              <a:rPr lang="zh-CN" altLang="en-US" sz="1600" dirty="0" smtClean="0"/>
              <a:t>可以进行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的合并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打散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重拍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1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5565595" cy="57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cherry-pick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只合并特定的某笔</a:t>
            </a:r>
            <a:r>
              <a:rPr lang="en-US" altLang="zh-CN" sz="1600" dirty="0" smtClean="0"/>
              <a:t>commit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87619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mergetool</a:t>
            </a:r>
            <a:r>
              <a:rPr lang="en-US" altLang="zh-CN" sz="24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mergetool</a:t>
            </a:r>
            <a:r>
              <a:rPr lang="zh-CN" altLang="en-US" sz="1600" dirty="0" smtClean="0"/>
              <a:t>来解决</a:t>
            </a:r>
            <a:r>
              <a:rPr lang="en-US" altLang="zh-CN" sz="1600" dirty="0" smtClean="0"/>
              <a:t>conflict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 smtClean="0"/>
              <a:t>$</a:t>
            </a:r>
            <a:r>
              <a:rPr lang="en-US" sz="2400" dirty="0" err="1" smtClean="0"/>
              <a:t>git</a:t>
            </a:r>
            <a:r>
              <a:rPr lang="en-US" sz="2400" dirty="0" smtClean="0"/>
              <a:t> checkout </a:t>
            </a:r>
            <a:r>
              <a:rPr lang="en-US" sz="2400" dirty="0" err="1" smtClean="0"/>
              <a:t>tagName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切换至</a:t>
            </a:r>
            <a:r>
              <a:rPr lang="en-US" altLang="zh-CN" sz="2000" dirty="0" err="1" smtClean="0"/>
              <a:t>tagName</a:t>
            </a:r>
            <a:r>
              <a:rPr lang="en-US" altLang="zh-CN" sz="2000" smtClean="0"/>
              <a:t>.</a:t>
            </a:r>
            <a:endParaRPr lang="en-US" sz="2000" dirty="0"/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1556792"/>
            <a:ext cx="6838095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References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2"/>
              </a:rPr>
              <a:t>git</a:t>
            </a:r>
            <a:r>
              <a:rPr lang="zh-CN" altLang="en-US" sz="2400" dirty="0" smtClean="0">
                <a:hlinkClick r:id="rId2"/>
              </a:rPr>
              <a:t>教程</a:t>
            </a:r>
            <a:r>
              <a:rPr lang="en-US" altLang="zh-CN" sz="2400" dirty="0" smtClean="0">
                <a:hlinkClick r:id="rId2"/>
              </a:rPr>
              <a:t>_</a:t>
            </a:r>
            <a:r>
              <a:rPr lang="zh-CN" altLang="en-US" sz="2400" dirty="0" smtClean="0">
                <a:hlinkClick r:id="rId2"/>
              </a:rPr>
              <a:t>廖雪峰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39725</TotalTime>
  <Words>6230</Words>
  <Application>Microsoft Office PowerPoint</Application>
  <PresentationFormat>全屏显示(4:3)</PresentationFormat>
  <Paragraphs>602</Paragraphs>
  <Slides>92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集中式版本控制系统</vt:lpstr>
      <vt:lpstr>分布式版本控制系统</vt:lpstr>
      <vt:lpstr>两者差异</vt:lpstr>
      <vt:lpstr>Git安装</vt:lpstr>
      <vt:lpstr>Git安装</vt:lpstr>
      <vt:lpstr>Git配置</vt:lpstr>
      <vt:lpstr>git配置别名</vt:lpstr>
      <vt:lpstr>git配置别名</vt:lpstr>
      <vt:lpstr>git config</vt:lpstr>
      <vt:lpstr>git自定义—忽略特殊文件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init</vt:lpstr>
      <vt:lpstr>git diff</vt:lpstr>
      <vt:lpstr>git diff</vt:lpstr>
      <vt:lpstr>git add</vt:lpstr>
      <vt:lpstr>git add</vt:lpstr>
      <vt:lpstr>multi-file—git add/reset/checkout</vt:lpstr>
      <vt:lpstr>Git还原—git reset</vt:lpstr>
      <vt:lpstr>Git还原—git reset</vt:lpstr>
      <vt:lpstr>Git还原—git reset</vt:lpstr>
      <vt:lpstr>Git还原—git revert</vt:lpstr>
      <vt:lpstr>Git还原—git revert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 rm删除文件</vt:lpstr>
      <vt:lpstr>git rm删除文件</vt:lpstr>
      <vt:lpstr>git mv移动/重命名文件</vt:lpstr>
      <vt:lpstr>git mv移动/重命名文件</vt:lpstr>
      <vt:lpstr>git远程仓库</vt:lpstr>
      <vt:lpstr>添加远程仓库</vt:lpstr>
      <vt:lpstr>git remote</vt:lpstr>
      <vt:lpstr>git clone</vt:lpstr>
      <vt:lpstr>git clone</vt:lpstr>
      <vt:lpstr>git分支管理—创建/切换</vt:lpstr>
      <vt:lpstr>git分支管理—创建/切换</vt:lpstr>
      <vt:lpstr>git分支管理—远程仓库分支</vt:lpstr>
      <vt:lpstr>git分支管理—远端操作</vt:lpstr>
      <vt:lpstr>git分支管理—远端操作</vt:lpstr>
      <vt:lpstr>git分支管理—远端操作</vt:lpstr>
      <vt:lpstr>git分支管理—远端操作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操作标签</vt:lpstr>
      <vt:lpstr>GitHub</vt:lpstr>
      <vt:lpstr>Git help</vt:lpstr>
      <vt:lpstr>References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1298</cp:revision>
  <dcterms:created xsi:type="dcterms:W3CDTF">2014-01-13T07:08:47Z</dcterms:created>
  <dcterms:modified xsi:type="dcterms:W3CDTF">2017-07-04T06:23:45Z</dcterms:modified>
</cp:coreProperties>
</file>